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3" r:id="rId5"/>
    <p:sldId id="286" r:id="rId6"/>
    <p:sldId id="260" r:id="rId7"/>
    <p:sldId id="262" r:id="rId8"/>
    <p:sldId id="299" r:id="rId9"/>
    <p:sldId id="287" r:id="rId10"/>
    <p:sldId id="293" r:id="rId11"/>
    <p:sldId id="298" r:id="rId12"/>
    <p:sldId id="290" r:id="rId13"/>
    <p:sldId id="300" r:id="rId14"/>
    <p:sldId id="301" r:id="rId15"/>
    <p:sldId id="306" r:id="rId16"/>
    <p:sldId id="303" r:id="rId17"/>
    <p:sldId id="307" r:id="rId18"/>
    <p:sldId id="292" r:id="rId19"/>
    <p:sldId id="304" r:id="rId20"/>
    <p:sldId id="291" r:id="rId21"/>
    <p:sldId id="30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70" d="100"/>
          <a:sy n="70" d="100"/>
        </p:scale>
        <p:origin x="525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12/23/2023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8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592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6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7185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909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81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25706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656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5299" y="2024351"/>
            <a:ext cx="4099187" cy="1048939"/>
          </a:xfrm>
        </p:spPr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2000" b="1" u="sng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600" b="1" u="sng" dirty="0">
                <a:solidFill>
                  <a:schemeClr val="bg1">
                    <a:lumMod val="8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Group Members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N" sz="1600" dirty="0"/>
              <a:t>DEEPANSH MALVIYA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N" sz="1600" dirty="0"/>
              <a:t>JASVITHA BUGGANA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IN" sz="1600"/>
              <a:t>KRUTIKA </a:t>
            </a:r>
            <a:r>
              <a:rPr lang="en-IN" sz="1600" dirty="0"/>
              <a:t>DESHPANDE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lang="en-US" sz="2000" b="1" u="sng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E98AA7-EEC8-4349-B75F-8C7B0A80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0600" y="60385"/>
            <a:ext cx="3843069" cy="3509867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Estate Analysis for</a:t>
            </a:r>
          </a:p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 AREA</a:t>
            </a:r>
          </a:p>
        </p:txBody>
      </p:sp>
      <p:pic>
        <p:nvPicPr>
          <p:cNvPr id="10" name="Picture Placeholder 9" descr="A picture containing painting, building, skyscraper, cloud&#10;&#10;Description automatically generated">
            <a:extLst>
              <a:ext uri="{FF2B5EF4-FFF2-40B4-BE49-F238E27FC236}">
                <a16:creationId xmlns:a16="http://schemas.microsoft.com/office/drawing/2014/main" id="{63E8CD4B-75EB-ED9C-BC84-F55353A52D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89" r="1289"/>
          <a:stretch>
            <a:fillRect/>
          </a:stretch>
        </p:blipFill>
        <p:spPr>
          <a:xfrm>
            <a:off x="1057275" y="842962"/>
            <a:ext cx="5038725" cy="5172075"/>
          </a:xfr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0E8-A346-4FFF-A706-2D08B8FA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61" y="97248"/>
            <a:ext cx="10871014" cy="782794"/>
          </a:xfrm>
        </p:spPr>
        <p:txBody>
          <a:bodyPr/>
          <a:lstStyle/>
          <a:p>
            <a:pPr algn="ctr"/>
            <a:r>
              <a:rPr lang="en-US" sz="32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houses based on number of bedrooms and bathrooms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0D310-573C-4E60-954C-9FC69AC0B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3692" y="2797073"/>
            <a:ext cx="4793714" cy="1047600"/>
          </a:xfrm>
        </p:spPr>
        <p:txBody>
          <a:bodyPr/>
          <a:lstStyle/>
          <a:p>
            <a:pPr marL="342900" indent="-342900" algn="ctr">
              <a:buFontTx/>
              <a:buChar char="-"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7846-7006-4B97-81CB-4B8725D5E6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endParaRPr lang="en-US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C1AB9-5252-4618-8781-98A362C2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" y="1552754"/>
            <a:ext cx="5636767" cy="3556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52876-98B2-43C0-BCAB-38F812864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62" y="1552754"/>
            <a:ext cx="5636767" cy="359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16EF4B-9A98-41AF-9E56-756F5748F8C9}"/>
              </a:ext>
            </a:extLst>
          </p:cNvPr>
          <p:cNvSpPr txBox="1"/>
          <p:nvPr/>
        </p:nvSpPr>
        <p:spPr>
          <a:xfrm>
            <a:off x="606391" y="5585991"/>
            <a:ext cx="11896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bar plot depicts percentage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houses with different number of bedrooms and bathrooms. Houses with 3 bedrooms and Houses with 2 bathrooms are common among the listings.</a:t>
            </a:r>
          </a:p>
        </p:txBody>
      </p:sp>
    </p:spTree>
    <p:extLst>
      <p:ext uri="{BB962C8B-B14F-4D97-AF65-F5344CB8AC3E}">
        <p14:creationId xmlns:p14="http://schemas.microsoft.com/office/powerpoint/2010/main" val="120714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E8CA22-F88B-488C-88AE-3C977051CC7F}"/>
              </a:ext>
            </a:extLst>
          </p:cNvPr>
          <p:cNvSpPr txBox="1"/>
          <p:nvPr/>
        </p:nvSpPr>
        <p:spPr>
          <a:xfrm>
            <a:off x="163628" y="3883605"/>
            <a:ext cx="60976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group houses in counties by number of bedrooms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notice that 3 bedrooms houses are high in all the counties.</a:t>
            </a:r>
            <a:endParaRPr lang="en-US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Napa county has the highest number of houses with 3 bedrooms </a:t>
            </a:r>
          </a:p>
          <a:p>
            <a:pPr marL="285750" indent="-285750" algn="ctr">
              <a:buFontTx/>
              <a:buChar char="-"/>
            </a:pPr>
            <a:endParaRPr lang="en-US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9546C-209E-4035-9495-ECACF251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37"/>
          <a:stretch/>
        </p:blipFill>
        <p:spPr>
          <a:xfrm>
            <a:off x="526210" y="603849"/>
            <a:ext cx="5735021" cy="290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FE80FE-C8B8-480D-9AE2-9409B738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722" y="3876386"/>
            <a:ext cx="4003590" cy="2447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20E58-8D7F-4B22-AE07-2222EC997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54" y="603848"/>
            <a:ext cx="4029257" cy="290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87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C25B3-22C8-48E8-AF74-5B25EB56A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881414"/>
            <a:ext cx="11954576" cy="1048939"/>
          </a:xfrm>
        </p:spPr>
        <p:txBody>
          <a:bodyPr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walk score, bike score, and transit score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house prices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3E077-B510-459C-A068-CE63C7C94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5558" y="2098310"/>
            <a:ext cx="4764265" cy="104893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effect of all the scores ('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walkscore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,'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bike_score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,'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on the 'price' column, we have performed a multiple linear regression analysis. This analysis helped us to determine how well the scores collectively impact the 'price' column.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r-squared value is 0.032, indicating that only approximately 3.2% of the variability in 'price' can be explained by the three independent variables. This suggests that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walkscore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,'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bike_score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,' and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have a limited ability to impact property prices in the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949DF-3A35-4008-875E-0CEED76F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1" y="2098310"/>
            <a:ext cx="5174249" cy="40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E0810-C4DB-4818-B3E3-80455EAEF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381" y="1787038"/>
            <a:ext cx="4793714" cy="1047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regression analysis suggests that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have statistically significant effects on property prices. However, '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bike_score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&amp; </a:t>
            </a:r>
            <a:r>
              <a:rPr lang="en-US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Walkscore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not appear to have a significant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model, while statistically significant, explains only a small portion of the variation in property prices. This implies that other unaccounted factors likely play a more substantial role in determining property prices in this dataset.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DC4C1-FAFF-4166-ABE5-3C791D1053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endParaRPr lang="en-US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8EC05-8931-4271-A384-22927CFA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07" y="1077030"/>
            <a:ext cx="5083035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6648B-F5D1-DA23-CD69-BB6CC4E64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endParaRPr lang="en-US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31000DDF-1C9E-56BA-0EE4-E2E68913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191123"/>
            <a:ext cx="11329200" cy="432000"/>
          </a:xfrm>
        </p:spPr>
        <p:txBody>
          <a:bodyPr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Price 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graph of a distribution of sales&#10;&#10;Description automatically generated">
            <a:extLst>
              <a:ext uri="{FF2B5EF4-FFF2-40B4-BE49-F238E27FC236}">
                <a16:creationId xmlns:a16="http://schemas.microsoft.com/office/drawing/2014/main" id="{F3062C59-310E-51B4-30FD-80D1FC93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" y="1292562"/>
            <a:ext cx="5519579" cy="4311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AC1A5A-CE0F-6F32-D7B6-461FC9C71C2A}"/>
              </a:ext>
            </a:extLst>
          </p:cNvPr>
          <p:cNvSpPr txBox="1"/>
          <p:nvPr/>
        </p:nvSpPr>
        <p:spPr>
          <a:xfrm>
            <a:off x="6096000" y="1968837"/>
            <a:ext cx="5905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sale prices appears to be right-skewed, with a longer tail on the right side. This skewness suggests that while many properties have sale prices clustered around the median, a smaller number of properties have substantially higher sale prices.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0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stribution of sqft&#10;&#10;Description automatically generated">
            <a:extLst>
              <a:ext uri="{FF2B5EF4-FFF2-40B4-BE49-F238E27FC236}">
                <a16:creationId xmlns:a16="http://schemas.microsoft.com/office/drawing/2014/main" id="{290ACE5A-7EDC-D5A0-6C54-00FD069FC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547" y="1215914"/>
            <a:ext cx="5962956" cy="4292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23599-D640-B2E6-3B41-0955E8FAAD5F}"/>
              </a:ext>
            </a:extLst>
          </p:cNvPr>
          <p:cNvSpPr txBox="1"/>
          <p:nvPr/>
        </p:nvSpPr>
        <p:spPr>
          <a:xfrm>
            <a:off x="295275" y="771525"/>
            <a:ext cx="43529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histogram and kernel density estimate visually represent the distribution of SQFT.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SQFT appears to be unimodal and somewhat symmetric, with a peak near the median. This suggests that many properties have SQFT values clustered around the central value, resulting in a bell-shaped distribution.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B6EE2F9-E17C-F51F-3809-861838994049}"/>
              </a:ext>
            </a:extLst>
          </p:cNvPr>
          <p:cNvSpPr txBox="1">
            <a:spLocks/>
          </p:cNvSpPr>
          <p:nvPr/>
        </p:nvSpPr>
        <p:spPr>
          <a:xfrm>
            <a:off x="431400" y="86348"/>
            <a:ext cx="113292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SQFT 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17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84F1D4-9DBB-CAAC-E79A-75CBBC414B86}"/>
              </a:ext>
            </a:extLst>
          </p:cNvPr>
          <p:cNvSpPr txBox="1"/>
          <p:nvPr/>
        </p:nvSpPr>
        <p:spPr>
          <a:xfrm>
            <a:off x="396240" y="-296530"/>
            <a:ext cx="12354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size of property effect on price?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8C0B9-AC1E-AFC4-C255-CB38ED0BC1EF}"/>
              </a:ext>
            </a:extLst>
          </p:cNvPr>
          <p:cNvSpPr txBox="1"/>
          <p:nvPr/>
        </p:nvSpPr>
        <p:spPr>
          <a:xfrm>
            <a:off x="6939282" y="1428530"/>
            <a:ext cx="524256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general , if the size increases the price of property increases, but majority of population might have budget constraints.</a:t>
            </a:r>
          </a:p>
          <a:p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Majority houses bought by the people are below 10000sft and the price for them is below 1million</a:t>
            </a:r>
            <a:r>
              <a:rPr lang="en-US" sz="2500" b="0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.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scatter plot">
            <a:extLst>
              <a:ext uri="{FF2B5EF4-FFF2-40B4-BE49-F238E27FC236}">
                <a16:creationId xmlns:a16="http://schemas.microsoft.com/office/drawing/2014/main" id="{283C7779-1F42-1EC1-B9E0-E2E49DC8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1858078"/>
            <a:ext cx="5242560" cy="421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0FDF33-3CF5-1430-8F79-870B24CCAE2C}"/>
              </a:ext>
            </a:extLst>
          </p:cNvPr>
          <p:cNvSpPr txBox="1"/>
          <p:nvPr/>
        </p:nvSpPr>
        <p:spPr>
          <a:xfrm>
            <a:off x="548640" y="1201122"/>
            <a:ext cx="5059680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By performing the hypothesis on p-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val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&lt;0.5. So the hypothesis is failed to reject. concludes significant difference b/w price and SQFT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The correlation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coeff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=0.5753, concludes that there is a positive linear relation ship between price and size(SQFT)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R square= 0.33, represents 33% sure that there is significance of Size on price.</a:t>
            </a:r>
          </a:p>
        </p:txBody>
      </p:sp>
      <p:pic>
        <p:nvPicPr>
          <p:cNvPr id="3" name="Picture 2" descr="A red line with blue dots&#10;&#10;Description automatically generated">
            <a:extLst>
              <a:ext uri="{FF2B5EF4-FFF2-40B4-BE49-F238E27FC236}">
                <a16:creationId xmlns:a16="http://schemas.microsoft.com/office/drawing/2014/main" id="{91AA9369-B22F-D3DE-0F03-AB0262B0D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2" y="1432560"/>
            <a:ext cx="4897118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6648B-F5D1-DA23-CD69-BB6CC4E64C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endParaRPr lang="en-US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31000DDF-1C9E-56BA-0EE4-E2E68913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248273"/>
            <a:ext cx="11329200" cy="432000"/>
          </a:xfrm>
        </p:spPr>
        <p:txBody>
          <a:bodyPr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9E8CF-C9F6-4ABC-A533-B9029FEF2C19}"/>
              </a:ext>
            </a:extLst>
          </p:cNvPr>
          <p:cNvSpPr txBox="1"/>
          <p:nvPr/>
        </p:nvSpPr>
        <p:spPr>
          <a:xfrm>
            <a:off x="5743574" y="1097717"/>
            <a:ext cx="674962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county  is the most expensive in term of price per SQFT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affecting Property Price: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Size (SQFT) – most significant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Garage availability – significantly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slightly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Majorly, there are properties with 3 bedrooms or 2 bathrooms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Napa County has the highest number of such properties</a:t>
            </a:r>
          </a:p>
        </p:txBody>
      </p:sp>
      <p:pic>
        <p:nvPicPr>
          <p:cNvPr id="3" name="Picture 2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D3D323C4-8416-0CF8-C3ED-D58B178E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717"/>
            <a:ext cx="5548312" cy="5272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5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4E224D4-CF4C-4EC1-B54B-3738143F6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3911" y="154669"/>
            <a:ext cx="2946400" cy="2656264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0"/>
              </a:spcBef>
              <a:buClr>
                <a:schemeClr val="dk1"/>
              </a:buClr>
              <a:buSzPts val="1920"/>
              <a:buFont typeface="Arial"/>
              <a:buNone/>
            </a:pP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78B93-C93B-9D42-4825-98ABC16FF640}"/>
              </a:ext>
            </a:extLst>
          </p:cNvPr>
          <p:cNvSpPr txBox="1"/>
          <p:nvPr/>
        </p:nvSpPr>
        <p:spPr>
          <a:xfrm>
            <a:off x="5920595" y="1690778"/>
            <a:ext cx="49228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Wrangling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495858" y="3348115"/>
            <a:ext cx="3863221" cy="720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1960" y="979271"/>
            <a:ext cx="4174290" cy="2728844"/>
          </a:xfrm>
        </p:spPr>
        <p:txBody>
          <a:bodyPr/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San Francisco Bay Area's real estate market has been a topic of intrigue and concern for both residents and investors alike.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past decade, the region has witnessed astonishing fluctuations in property values, from the meteoric rise pre-pandemic to recent shifts in response to the global economic landscape.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provide you with a comprehensive analysis of the San Francisco Bay Area's real estate market, enabling you to make informed decisions, whether you're a potential buyer, seller, or investor.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We'll dive into data-driven insights, leveraging advanced analytics to uncover the market's true dynamics.</a:t>
            </a:r>
            <a:endParaRPr lang="en-US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Placeholder 7" descr="A watercolor of a city&#10;&#10;Description automatically generated with medium confidence">
            <a:extLst>
              <a:ext uri="{FF2B5EF4-FFF2-40B4-BE49-F238E27FC236}">
                <a16:creationId xmlns:a16="http://schemas.microsoft.com/office/drawing/2014/main" id="{EA969242-3503-25C8-2383-E4741ABF25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38" r="1138"/>
          <a:stretch>
            <a:fillRect/>
          </a:stretch>
        </p:blipFill>
        <p:spPr>
          <a:xfrm>
            <a:off x="4384292" y="275546"/>
            <a:ext cx="3475177" cy="3555252"/>
          </a:xfr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529689" y="560500"/>
            <a:ext cx="4577570" cy="2320152"/>
          </a:xfrm>
        </p:spPr>
        <p:txBody>
          <a:bodyPr/>
          <a:lstStyle/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code extracts a list of URLs from a main URL using the requests and beautifulsoup4 libraries in Python.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manually extracted the URL’s for the 9 counties 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wrote a code to extract the first 4 pages of each county which gave us information of 36 pages.</a:t>
            </a:r>
            <a:endParaRPr lang="en-US" sz="18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property extensions are concatenated with https://www.redfin.com/ to get the complete web address of each property.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code then visits each property URL and extracts the desired information using span, div  tags along with their respective attributes.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handle any missing attributes or errors, a try-except block is used in the code.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code is a list of dictionaries that contains the extracted information for each property.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code saves the output as a CSV file for easy analysis and sharing.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URL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1147" y="4763544"/>
            <a:ext cx="1875430" cy="720000"/>
          </a:xfrm>
        </p:spPr>
        <p:txBody>
          <a:bodyPr/>
          <a:lstStyle/>
          <a:p>
            <a:r>
              <a:rPr lang="en-US" sz="1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https://www.redfin.com/</a:t>
            </a:r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07230" y="4756649"/>
            <a:ext cx="2348775" cy="7200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data from multiple real estate listings posted on the Redfin website in popular California cities.</a:t>
            </a: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 Soup, Requests, Pandas, NumPy, Matplotlib, seaborn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C5B2E8-1AD6-4F60-0E6C-C5FC21265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2311" y="545267"/>
            <a:ext cx="3886059" cy="127003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Web Scraping Process</a:t>
            </a:r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989E9-DC3B-B0B6-7127-B552D290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50" y="431660"/>
            <a:ext cx="11329200" cy="43200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wrangling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13ACA-5E51-A743-1ED3-28C100564098}"/>
              </a:ext>
            </a:extLst>
          </p:cNvPr>
          <p:cNvSpPr txBox="1"/>
          <p:nvPr/>
        </p:nvSpPr>
        <p:spPr>
          <a:xfrm>
            <a:off x="536613" y="1104180"/>
            <a:ext cx="1082547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Anomalies observed</a:t>
            </a:r>
            <a:r>
              <a:rPr lang="en-US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were columns containing ‘MISSING’ values &amp; Some data points contained special characters like $, % etc.</a:t>
            </a:r>
          </a:p>
          <a:p>
            <a:pPr algn="just"/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Data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deal with missing data in columns like ‘beds’ ‘Bath’, ‘SQFT’, ‘</a:t>
            </a:r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School_Rating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Bike_score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have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imputed missing values with appropriate mean values. We also had a property with 56 bedrooms which had to be dropped as it a clear outlier.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missing values in county were imputed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ffill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extracting data we have extracted columns like state, street address, but they were not needed for our analysis, So we have dropped them.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SQFT &amp; Price we have had a lot of outliers which we found through histogram, So we had to remove them.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have replaced the unusually high values in the "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Bike_Score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," "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WalkScore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”, “Beds”, “Baths”, “SQFT” and "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columns with the respective means of those columns. This data cleaning step can help ensure that the data is more reasonable and representative for analysis.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 Conversion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Convert columns like Price,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WalkScore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Bike_Score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their appropriate data types for our analysis.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21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178909"/>
            <a:ext cx="11329200" cy="432000"/>
          </a:xfrm>
        </p:spPr>
        <p:txBody>
          <a:bodyPr/>
          <a:lstStyle/>
          <a:p>
            <a:pPr algn="ctr">
              <a:spcBef>
                <a:spcPts val="1000"/>
              </a:spcBef>
              <a:buClr>
                <a:schemeClr val="dk1"/>
              </a:buClr>
              <a:buSzPts val="1920"/>
              <a:buFont typeface="Arial"/>
              <a:buNone/>
            </a:pP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Dataset Description 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6D4BBDDA-163C-4E72-C39E-6ED4E379C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811947"/>
              </p:ext>
            </p:extLst>
          </p:nvPr>
        </p:nvGraphicFramePr>
        <p:xfrm>
          <a:off x="1559570" y="825890"/>
          <a:ext cx="9072859" cy="576145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91028">
                  <a:extLst>
                    <a:ext uri="{9D8B030D-6E8A-4147-A177-3AD203B41FA5}">
                      <a16:colId xmlns:a16="http://schemas.microsoft.com/office/drawing/2014/main" val="687070263"/>
                    </a:ext>
                  </a:extLst>
                </a:gridCol>
                <a:gridCol w="7081831">
                  <a:extLst>
                    <a:ext uri="{9D8B030D-6E8A-4147-A177-3AD203B41FA5}">
                      <a16:colId xmlns:a16="http://schemas.microsoft.com/office/drawing/2014/main" val="629193358"/>
                    </a:ext>
                  </a:extLst>
                </a:gridCol>
              </a:tblGrid>
              <a:tr h="63956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rebuchet MS"/>
                          <a:cs typeface="Times New Roman" panose="02020603050405020304" pitchFamily="18" charset="0"/>
                          <a:sym typeface="Trebuchet MS"/>
                        </a:rPr>
                        <a:t>The data extracted consists of </a:t>
                      </a:r>
                      <a:r>
                        <a:rPr lang="en-US" sz="2400" b="1" i="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Trebuchet MS"/>
                          <a:cs typeface="Times New Roman" panose="02020603050405020304" pitchFamily="18" charset="0"/>
                          <a:sym typeface="Trebuchet MS"/>
                        </a:rPr>
                        <a:t>1429 rows and 12 columns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4546142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Zip Code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of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747372028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 of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099782220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Garage Availability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Garage available with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69004593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Transit Score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well location is served by public transit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149548613"/>
                  </a:ext>
                </a:extLst>
              </a:tr>
              <a:tr h="4718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Price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Listed price/selling price/market vale for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30857239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Bedrooms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rooms in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908738974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Bathrooms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baths in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623023426"/>
                  </a:ext>
                </a:extLst>
              </a:tr>
              <a:tr h="36547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Bike Score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Measures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bike 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friendly neighborhood is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40628409"/>
                  </a:ext>
                </a:extLst>
              </a:tr>
              <a:tr h="4718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Walk Score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on walking distance from that address to various amenities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764393040"/>
                  </a:ext>
                </a:extLst>
              </a:tr>
              <a:tr h="67407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School Rating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Rating of school for a particular city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321612674"/>
                  </a:ext>
                </a:extLst>
              </a:tr>
              <a:tr h="4718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SQFT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Gives you the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sqft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the property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023186542"/>
                  </a:ext>
                </a:extLst>
              </a:tr>
              <a:tr h="4718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County</a:t>
                      </a:r>
                      <a:endParaRPr sz="18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Gives us information about where is the property located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040342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11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941BDD-B134-F47F-0F2A-D25EA83FC972}"/>
              </a:ext>
            </a:extLst>
          </p:cNvPr>
          <p:cNvSpPr txBox="1"/>
          <p:nvPr/>
        </p:nvSpPr>
        <p:spPr>
          <a:xfrm>
            <a:off x="388189" y="160620"/>
            <a:ext cx="1097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 cities with the highest and lowest average price per square feet per county &amp; outliners? </a:t>
            </a:r>
            <a:endParaRPr lang="en-US" sz="2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919AAC-FCB2-AA46-7AAD-F8C468292F38}"/>
              </a:ext>
            </a:extLst>
          </p:cNvPr>
          <p:cNvSpPr txBox="1"/>
          <p:nvPr/>
        </p:nvSpPr>
        <p:spPr>
          <a:xfrm>
            <a:off x="616789" y="1190625"/>
            <a:ext cx="10765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question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average price per square foot for different counties in the dataset.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counties with the highest and lowest average price per square foot and visualizes the results using a bar graph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2756F3-558A-0964-DEDD-FFB0114C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2" y="2154056"/>
            <a:ext cx="8004458" cy="39155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04B670-7CC2-4D2A-8773-AD38B806E00D}"/>
              </a:ext>
            </a:extLst>
          </p:cNvPr>
          <p:cNvSpPr txBox="1"/>
          <p:nvPr/>
        </p:nvSpPr>
        <p:spPr>
          <a:xfrm>
            <a:off x="8264106" y="2438552"/>
            <a:ext cx="37528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county has the highest per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price in the bay area which is followed closely by Santa Clara and San Mateo Counties.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Solano county has the lowest per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price in the bay area which is less than half the price per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Santa Clara or San-Mateo counties.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Price per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all counties seem to be more than 600$</a:t>
            </a:r>
          </a:p>
        </p:txBody>
      </p:sp>
    </p:spTree>
    <p:extLst>
      <p:ext uri="{BB962C8B-B14F-4D97-AF65-F5344CB8AC3E}">
        <p14:creationId xmlns:p14="http://schemas.microsoft.com/office/powerpoint/2010/main" val="315458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41BDD-B134-F47F-0F2A-D25EA83FC972}"/>
              </a:ext>
            </a:extLst>
          </p:cNvPr>
          <p:cNvSpPr txBox="1"/>
          <p:nvPr/>
        </p:nvSpPr>
        <p:spPr>
          <a:xfrm>
            <a:off x="388189" y="132045"/>
            <a:ext cx="1097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 cities with the highest and lowest average price per square feet for county &amp; outliners? </a:t>
            </a:r>
            <a:endParaRPr lang="en-US" sz="24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C5FFF-782D-5C18-C615-2991758F3720}"/>
              </a:ext>
            </a:extLst>
          </p:cNvPr>
          <p:cNvSpPr txBox="1"/>
          <p:nvPr/>
        </p:nvSpPr>
        <p:spPr>
          <a:xfrm>
            <a:off x="240040" y="869305"/>
            <a:ext cx="1127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box plots to find outliers in data is a valuable technique for identifying extreme values or anomalies. We have created a box plot to visualize the distribution of property prices by county. Outliers, which are data points significantly different from the majority, can be spotted in this visualization.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41DDD-D2FB-29B0-499E-5DBCD1D8F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0" y="2594118"/>
            <a:ext cx="6313160" cy="3935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8EA22-2970-AA04-75F0-8DD0A762C4C6}"/>
              </a:ext>
            </a:extLst>
          </p:cNvPr>
          <p:cNvSpPr txBox="1"/>
          <p:nvPr/>
        </p:nvSpPr>
        <p:spPr>
          <a:xfrm>
            <a:off x="6786214" y="2461119"/>
            <a:ext cx="4942734" cy="3723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median line inside the box represents the median price within each county.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height of the box indicates the interquartile range (IQR).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longer the box, the greater the spread of prices.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picture we can state that the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marin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county, napa, sf and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has many outliers and 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16113-4A62-FBC9-99C9-6768461DB866}"/>
              </a:ext>
            </a:extLst>
          </p:cNvPr>
          <p:cNvSpPr txBox="1"/>
          <p:nvPr/>
        </p:nvSpPr>
        <p:spPr>
          <a:xfrm>
            <a:off x="240040" y="1814788"/>
            <a:ext cx="112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oxes display the distribution of prices within each county. Outliers are displayed as individual data points beyond the whiskers of the boxes.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76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8C316AB-166A-25C8-4DB9-B1D28B5B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Does the presence of a garage significantly affect property prices?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C7C621D-9FEE-7441-0DDF-3377136D4B8E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graph showing a red and blue color">
            <a:extLst>
              <a:ext uri="{FF2B5EF4-FFF2-40B4-BE49-F238E27FC236}">
                <a16:creationId xmlns:a16="http://schemas.microsoft.com/office/drawing/2014/main" id="{9A6EEFBC-B52D-6D60-36A7-88526988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088" y="1981103"/>
            <a:ext cx="5054860" cy="37530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F9E6C-6B81-3E98-FDB2-05E391CDA9DC}"/>
              </a:ext>
            </a:extLst>
          </p:cNvPr>
          <p:cNvSpPr txBox="1"/>
          <p:nvPr/>
        </p:nvSpPr>
        <p:spPr>
          <a:xfrm>
            <a:off x="213520" y="1638203"/>
            <a:ext cx="6524625" cy="539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two-sample t-test (independent t-test) is performed .This test compares the property prices between the two groups (with and without garages) to determine if there's a statistically significant difference in means. The results include the t-statistic and the p-value.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Difference Calculation: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Calculating the difference in mean property prices between the two groups.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our analysis, we examined the impact of garage availability on property prices. We divided the dataset into two categories: properties with garages and properties without garages. A two-sample t-test was performed, with a significance level (alpha) of 0.05.</a:t>
            </a:r>
          </a:p>
          <a:p>
            <a:pPr lvl="1"/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2A8FBF7F-C4F2-2EA9-A958-21200A28C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F833963D-FA75-DA94-FC5E-2D29F5723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A50B2B53-4480-6171-64ED-6E1B2DA1D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5369280C-69FE-B4B5-3561-009A8881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78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4655</TotalTime>
  <Words>1650</Words>
  <Application>Microsoft Office PowerPoint</Application>
  <PresentationFormat>Widescreen</PresentationFormat>
  <Paragraphs>156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Introduction</vt:lpstr>
      <vt:lpstr>PowerPoint Presentation</vt:lpstr>
      <vt:lpstr>Data Cleaning and wrangling </vt:lpstr>
      <vt:lpstr>Dataset Description </vt:lpstr>
      <vt:lpstr>PowerPoint Presentation</vt:lpstr>
      <vt:lpstr>PowerPoint Presentation</vt:lpstr>
      <vt:lpstr>Does the presence of a garage significantly affect property prices?</vt:lpstr>
      <vt:lpstr>Distribution of houses based on number of bedrooms and bathrooms</vt:lpstr>
      <vt:lpstr>PowerPoint Presentation</vt:lpstr>
      <vt:lpstr>Effect of walk score, bike score, and transit score  on house prices </vt:lpstr>
      <vt:lpstr>PowerPoint Presentation</vt:lpstr>
      <vt:lpstr>Distribution of Price 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Preksha Navinchandra Shah</dc:creator>
  <cp:lastModifiedBy>Jasvitha Buggana</cp:lastModifiedBy>
  <cp:revision>49</cp:revision>
  <dcterms:created xsi:type="dcterms:W3CDTF">2023-05-04T19:11:22Z</dcterms:created>
  <dcterms:modified xsi:type="dcterms:W3CDTF">2023-12-24T03:25:45Z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